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7" autoAdjust="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DD3E-FE7D-4321-9992-9CECABCC8F86}" type="datetimeFigureOut">
              <a:rPr lang="pl-PL" smtClean="0"/>
              <a:t>2013-07-25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AE5F-C44B-42D3-B37C-E527DA09CD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7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DD3E-FE7D-4321-9992-9CECABCC8F86}" type="datetimeFigureOut">
              <a:rPr lang="pl-PL" smtClean="0"/>
              <a:t>2013-07-25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AE5F-C44B-42D3-B37C-E527DA09CD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297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DD3E-FE7D-4321-9992-9CECABCC8F86}" type="datetimeFigureOut">
              <a:rPr lang="pl-PL" smtClean="0"/>
              <a:t>2013-07-25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AE5F-C44B-42D3-B37C-E527DA09CD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573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DD3E-FE7D-4321-9992-9CECABCC8F86}" type="datetimeFigureOut">
              <a:rPr lang="pl-PL" smtClean="0"/>
              <a:t>2013-07-25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AE5F-C44B-42D3-B37C-E527DA09CD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070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DD3E-FE7D-4321-9992-9CECABCC8F86}" type="datetimeFigureOut">
              <a:rPr lang="pl-PL" smtClean="0"/>
              <a:t>2013-07-25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AE5F-C44B-42D3-B37C-E527DA09CD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252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DD3E-FE7D-4321-9992-9CECABCC8F86}" type="datetimeFigureOut">
              <a:rPr lang="pl-PL" smtClean="0"/>
              <a:t>2013-07-25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AE5F-C44B-42D3-B37C-E527DA09CD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DD3E-FE7D-4321-9992-9CECABCC8F86}" type="datetimeFigureOut">
              <a:rPr lang="pl-PL" smtClean="0"/>
              <a:t>2013-07-25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AE5F-C44B-42D3-B37C-E527DA09CD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92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DD3E-FE7D-4321-9992-9CECABCC8F86}" type="datetimeFigureOut">
              <a:rPr lang="pl-PL" smtClean="0"/>
              <a:t>2013-07-25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AE5F-C44B-42D3-B37C-E527DA09CD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554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DD3E-FE7D-4321-9992-9CECABCC8F86}" type="datetimeFigureOut">
              <a:rPr lang="pl-PL" smtClean="0"/>
              <a:t>2013-07-25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AE5F-C44B-42D3-B37C-E527DA09CD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908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DD3E-FE7D-4321-9992-9CECABCC8F86}" type="datetimeFigureOut">
              <a:rPr lang="pl-PL" smtClean="0"/>
              <a:t>2013-07-25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AE5F-C44B-42D3-B37C-E527DA09CD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404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DD3E-FE7D-4321-9992-9CECABCC8F86}" type="datetimeFigureOut">
              <a:rPr lang="pl-PL" smtClean="0"/>
              <a:t>2013-07-25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AE5F-C44B-42D3-B37C-E527DA09CD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008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7DD3E-FE7D-4321-9992-9CECABCC8F86}" type="datetimeFigureOut">
              <a:rPr lang="pl-PL" smtClean="0"/>
              <a:t>2013-07-25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1AE5F-C44B-42D3-B37C-E527DA09CD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166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pl-PL" dirty="0" smtClean="0"/>
              <a:t>Pomoc przy dzieleniu pisemnym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2232248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I Wstawianie </a:t>
            </a:r>
            <a:r>
              <a:rPr lang="pl-PL" dirty="0" smtClean="0"/>
              <a:t>dodatkowej kolumny wielokrotności </a:t>
            </a:r>
            <a:r>
              <a:rPr lang="pl-PL" dirty="0" smtClean="0"/>
              <a:t>dzielnika</a:t>
            </a:r>
          </a:p>
          <a:p>
            <a:endParaRPr lang="pl-PL" sz="1900" dirty="0" smtClean="0"/>
          </a:p>
          <a:p>
            <a:r>
              <a:rPr lang="pl-PL" dirty="0" smtClean="0"/>
              <a:t>II Zamieszczanie schematu wskazującego kolejność działań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237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/>
          <a:lstStyle/>
          <a:p>
            <a:pPr marL="0" indent="0" algn="ctr"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Wstawianie dodatkowej kolumny</a:t>
            </a:r>
          </a:p>
          <a:p>
            <a:pPr marL="0" indent="0" algn="just">
              <a:buNone/>
            </a:pPr>
            <a:r>
              <a:rPr lang="pl-PL" dirty="0" smtClean="0"/>
              <a:t>Przy </a:t>
            </a:r>
            <a:r>
              <a:rPr lang="pl-PL" dirty="0" smtClean="0"/>
              <a:t>dzieleniu pisemnym – szczególnie przez liczby dwucyfrowe i większe – uczniowie mogą mieć problem ze znajdowaniem kolejnych wyników. Dobrze jest wtedy w specjalnej kolumnie obok wypisać sobie kolejne wielokrotności dzielnika. Oto </a:t>
            </a:r>
            <a:r>
              <a:rPr lang="pl-PL" dirty="0" smtClean="0"/>
              <a:t>przykład </a:t>
            </a:r>
            <a:r>
              <a:rPr lang="pl-PL" dirty="0" smtClean="0"/>
              <a:t>zastosowania tej metody: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618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/>
              <a:t>Chcemy podzielić 78918 przez 14</a:t>
            </a:r>
          </a:p>
          <a:p>
            <a:pPr marL="0" indent="0">
              <a:buNone/>
            </a:pPr>
            <a:r>
              <a:rPr lang="pl-PL" sz="2000" dirty="0" smtClean="0"/>
              <a:t>Zapisuje w kolumnie kolejne wielokrotności 14 (nie trzeba od razu wszystkich)</a:t>
            </a:r>
          </a:p>
          <a:p>
            <a:pPr marL="0" indent="0">
              <a:buNone/>
            </a:pPr>
            <a:r>
              <a:rPr lang="pl-PL" sz="2000" dirty="0"/>
              <a:t>	</a:t>
            </a:r>
            <a:r>
              <a:rPr lang="pl-PL" sz="2000" dirty="0" smtClean="0"/>
              <a:t>					</a:t>
            </a:r>
          </a:p>
          <a:p>
            <a:pPr marL="0" indent="0">
              <a:buNone/>
            </a:pPr>
            <a:r>
              <a:rPr lang="pl-PL" sz="2000" dirty="0" smtClean="0"/>
              <a:t>Teraz mogę przejść do dzielenia pisemnego    		</a:t>
            </a:r>
            <a:r>
              <a:rPr lang="pl-PL" sz="2000" dirty="0"/>
              <a:t>	</a:t>
            </a:r>
            <a:r>
              <a:rPr lang="pl-PL" sz="2000" dirty="0" smtClean="0"/>
              <a:t>						</a:t>
            </a:r>
            <a:r>
              <a:rPr lang="pl-PL" sz="2000" dirty="0"/>
              <a:t>	</a:t>
            </a:r>
            <a:r>
              <a:rPr lang="pl-PL" sz="2000" dirty="0" smtClean="0"/>
              <a:t>		                                  						</a:t>
            </a:r>
          </a:p>
          <a:p>
            <a:pPr marL="0" indent="0">
              <a:buNone/>
            </a:pPr>
            <a:r>
              <a:rPr lang="pl-PL" sz="2000" dirty="0"/>
              <a:t> </a:t>
            </a:r>
            <a:r>
              <a:rPr lang="pl-PL" sz="2000" dirty="0" smtClean="0"/>
              <a:t>			</a:t>
            </a:r>
            <a:r>
              <a:rPr lang="pl-PL" sz="2000" dirty="0"/>
              <a:t> </a:t>
            </a:r>
            <a:r>
              <a:rPr lang="pl-PL" sz="2000" dirty="0" smtClean="0"/>
              <a:t>        14 w 78 mieści się 5 razy</a:t>
            </a:r>
          </a:p>
          <a:p>
            <a:pPr marL="0" indent="0">
              <a:buNone/>
            </a:pPr>
            <a:r>
              <a:rPr lang="pl-PL" sz="2000" dirty="0"/>
              <a:t> </a:t>
            </a:r>
            <a:r>
              <a:rPr lang="pl-PL" sz="2000" dirty="0" smtClean="0"/>
              <a:t>                                                          zapisuje 5</a:t>
            </a:r>
          </a:p>
          <a:p>
            <a:pPr marL="0" indent="0">
              <a:buNone/>
            </a:pPr>
            <a:r>
              <a:rPr lang="pl-PL" sz="2000" dirty="0"/>
              <a:t>	</a:t>
            </a:r>
            <a:r>
              <a:rPr lang="pl-PL" sz="2000" dirty="0" smtClean="0"/>
              <a:t>		 od razu także wiem że 5*14 = 70  </a:t>
            </a:r>
          </a:p>
          <a:p>
            <a:pPr marL="0" indent="0">
              <a:buNone/>
            </a:pPr>
            <a:r>
              <a:rPr lang="pl-PL" sz="2000" dirty="0" smtClean="0"/>
              <a:t>				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idąc dalej tym samym postępowaniem rozwiązuje dzielenia do końca</a:t>
            </a:r>
          </a:p>
          <a:p>
            <a:pPr marL="0" indent="0">
              <a:buNone/>
            </a:pPr>
            <a:r>
              <a:rPr lang="pl-PL" sz="2000" dirty="0" smtClean="0"/>
              <a:t>I otrzymujemy wynik 5637</a:t>
            </a:r>
            <a:endParaRPr lang="pl-PL" sz="2000" dirty="0"/>
          </a:p>
          <a:p>
            <a:pPr marL="0" indent="0">
              <a:buNone/>
            </a:pPr>
            <a:endParaRPr lang="pl-PL" sz="2000" dirty="0"/>
          </a:p>
        </p:txBody>
      </p:sp>
      <p:grpSp>
        <p:nvGrpSpPr>
          <p:cNvPr id="18" name="Grupa 17"/>
          <p:cNvGrpSpPr/>
          <p:nvPr/>
        </p:nvGrpSpPr>
        <p:grpSpPr>
          <a:xfrm>
            <a:off x="1763688" y="2155522"/>
            <a:ext cx="942975" cy="213078"/>
            <a:chOff x="1763688" y="2155522"/>
            <a:chExt cx="942975" cy="21307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3688" y="2178100"/>
              <a:ext cx="942975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7" name="Łącznik prostoliniowy 16"/>
            <p:cNvCxnSpPr/>
            <p:nvPr/>
          </p:nvCxnSpPr>
          <p:spPr>
            <a:xfrm>
              <a:off x="1763688" y="2155522"/>
              <a:ext cx="9429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412776"/>
            <a:ext cx="9239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Łącznik zakrzywiony 19"/>
          <p:cNvCxnSpPr/>
          <p:nvPr/>
        </p:nvCxnSpPr>
        <p:spPr>
          <a:xfrm rot="10800000">
            <a:off x="2235176" y="1916832"/>
            <a:ext cx="4785097" cy="79208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711" y="1939410"/>
            <a:ext cx="1905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06" y="2334270"/>
            <a:ext cx="2571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upa 11"/>
          <p:cNvGrpSpPr/>
          <p:nvPr/>
        </p:nvGrpSpPr>
        <p:grpSpPr>
          <a:xfrm>
            <a:off x="1806551" y="2567809"/>
            <a:ext cx="337607" cy="247650"/>
            <a:chOff x="1842711" y="3305175"/>
            <a:chExt cx="337607" cy="247650"/>
          </a:xfrm>
        </p:grpSpPr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5043" y="3305175"/>
              <a:ext cx="295275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1" name="Łącznik prostoliniowy 10"/>
            <p:cNvCxnSpPr/>
            <p:nvPr/>
          </p:nvCxnSpPr>
          <p:spPr>
            <a:xfrm>
              <a:off x="1842711" y="3305175"/>
              <a:ext cx="33760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685" y="1954973"/>
            <a:ext cx="18097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Grupa 15"/>
          <p:cNvGrpSpPr/>
          <p:nvPr/>
        </p:nvGrpSpPr>
        <p:grpSpPr>
          <a:xfrm>
            <a:off x="1862996" y="2769639"/>
            <a:ext cx="395109" cy="403489"/>
            <a:chOff x="1806551" y="3470176"/>
            <a:chExt cx="395109" cy="403489"/>
          </a:xfrm>
        </p:grpSpPr>
        <p:grpSp>
          <p:nvGrpSpPr>
            <p:cNvPr id="15" name="Grupa 14"/>
            <p:cNvGrpSpPr/>
            <p:nvPr/>
          </p:nvGrpSpPr>
          <p:grpSpPr>
            <a:xfrm>
              <a:off x="1806551" y="3470176"/>
              <a:ext cx="395109" cy="171450"/>
              <a:chOff x="1806551" y="3470176"/>
              <a:chExt cx="395109" cy="171450"/>
            </a:xfrm>
          </p:grpSpPr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711" y="3470176"/>
                <a:ext cx="238125" cy="1714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14" name="Łącznik prostoliniowy 13"/>
              <p:cNvCxnSpPr/>
              <p:nvPr/>
            </p:nvCxnSpPr>
            <p:spPr>
              <a:xfrm>
                <a:off x="1806551" y="3641626"/>
                <a:ext cx="39510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6953" y="3683165"/>
              <a:ext cx="238125" cy="190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48" y="1959735"/>
            <a:ext cx="219075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Grupa 22"/>
          <p:cNvGrpSpPr/>
          <p:nvPr/>
        </p:nvGrpSpPr>
        <p:grpSpPr>
          <a:xfrm>
            <a:off x="1863374" y="3139261"/>
            <a:ext cx="502657" cy="429330"/>
            <a:chOff x="1547664" y="3717032"/>
            <a:chExt cx="502657" cy="429330"/>
          </a:xfrm>
        </p:grpSpPr>
        <p:grpSp>
          <p:nvGrpSpPr>
            <p:cNvPr id="22" name="Grupa 21"/>
            <p:cNvGrpSpPr/>
            <p:nvPr/>
          </p:nvGrpSpPr>
          <p:grpSpPr>
            <a:xfrm>
              <a:off x="1547664" y="3717032"/>
              <a:ext cx="427690" cy="209550"/>
              <a:chOff x="1547664" y="3717032"/>
              <a:chExt cx="427690" cy="209550"/>
            </a:xfrm>
          </p:grpSpPr>
          <p:pic>
            <p:nvPicPr>
              <p:cNvPr id="1034" name="Picture 10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9836" y="3717032"/>
                <a:ext cx="238125" cy="209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21" name="Łącznik prostoliniowy 20"/>
              <p:cNvCxnSpPr/>
              <p:nvPr/>
            </p:nvCxnSpPr>
            <p:spPr>
              <a:xfrm>
                <a:off x="1547664" y="3904004"/>
                <a:ext cx="42769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3146" y="3946337"/>
              <a:ext cx="257175" cy="200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105" y="1941174"/>
            <a:ext cx="18097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" name="Grupa 26"/>
          <p:cNvGrpSpPr/>
          <p:nvPr/>
        </p:nvGrpSpPr>
        <p:grpSpPr>
          <a:xfrm>
            <a:off x="2084867" y="3538174"/>
            <a:ext cx="330224" cy="354707"/>
            <a:chOff x="2108856" y="3717032"/>
            <a:chExt cx="330224" cy="354707"/>
          </a:xfrm>
        </p:grpSpPr>
        <p:grpSp>
          <p:nvGrpSpPr>
            <p:cNvPr id="26" name="Grupa 25"/>
            <p:cNvGrpSpPr/>
            <p:nvPr/>
          </p:nvGrpSpPr>
          <p:grpSpPr>
            <a:xfrm>
              <a:off x="2108856" y="3717032"/>
              <a:ext cx="330224" cy="190500"/>
              <a:chOff x="2108856" y="3717032"/>
              <a:chExt cx="330224" cy="190500"/>
            </a:xfrm>
          </p:grpSpPr>
          <p:pic>
            <p:nvPicPr>
              <p:cNvPr id="1039" name="Picture 15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08856" y="3717032"/>
                <a:ext cx="276225" cy="190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25" name="Łącznik prostoliniowy 24"/>
              <p:cNvCxnSpPr/>
              <p:nvPr/>
            </p:nvCxnSpPr>
            <p:spPr>
              <a:xfrm>
                <a:off x="2108856" y="3907532"/>
                <a:ext cx="3302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0291" y="3938389"/>
              <a:ext cx="304800" cy="133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29" name="Łącznik prosty ze strzałką 28"/>
          <p:cNvCxnSpPr/>
          <p:nvPr/>
        </p:nvCxnSpPr>
        <p:spPr>
          <a:xfrm flipH="1" flipV="1">
            <a:off x="2108856" y="2458095"/>
            <a:ext cx="4839408" cy="311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1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II </a:t>
            </a: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Zamieszczanie schematu wskazującego kolejność działań </a:t>
            </a:r>
            <a:endParaRPr lang="pl-PL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l-PL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l-PL" dirty="0" smtClean="0"/>
              <a:t>Podczas lekcji z dzielenia pisemnego (szczególnie tych początkowych) często zamieszczam schemat wskazujący uczniom kolejność działań w danym momencie. Oto przykład takiej planszy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1691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a 4"/>
          <p:cNvSpPr/>
          <p:nvPr/>
        </p:nvSpPr>
        <p:spPr>
          <a:xfrm>
            <a:off x="3131840" y="1340768"/>
            <a:ext cx="165618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3340849" y="158113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dzielenie</a:t>
            </a:r>
            <a:endParaRPr lang="pl-PL" sz="2400" dirty="0"/>
          </a:p>
        </p:txBody>
      </p:sp>
      <p:sp>
        <p:nvSpPr>
          <p:cNvPr id="6" name="Elipsa 5"/>
          <p:cNvSpPr/>
          <p:nvPr/>
        </p:nvSpPr>
        <p:spPr>
          <a:xfrm>
            <a:off x="5724128" y="2492896"/>
            <a:ext cx="172819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ymbol zastępczy zawartości 6"/>
          <p:cNvSpPr txBox="1">
            <a:spLocks noGrp="1"/>
          </p:cNvSpPr>
          <p:nvPr>
            <p:ph idx="1"/>
          </p:nvPr>
        </p:nvSpPr>
        <p:spPr>
          <a:xfrm>
            <a:off x="5940536" y="2802123"/>
            <a:ext cx="1511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l-PL" sz="2400" dirty="0" smtClean="0"/>
              <a:t>mnożenie</a:t>
            </a:r>
            <a:endParaRPr lang="pl-PL" sz="2400" dirty="0"/>
          </a:p>
        </p:txBody>
      </p:sp>
      <p:grpSp>
        <p:nvGrpSpPr>
          <p:cNvPr id="10" name="Grupa 9"/>
          <p:cNvGrpSpPr/>
          <p:nvPr/>
        </p:nvGrpSpPr>
        <p:grpSpPr>
          <a:xfrm>
            <a:off x="683568" y="2507172"/>
            <a:ext cx="2016224" cy="1152128"/>
            <a:chOff x="3131840" y="3789040"/>
            <a:chExt cx="2016224" cy="1152128"/>
          </a:xfrm>
        </p:grpSpPr>
        <p:sp>
          <p:nvSpPr>
            <p:cNvPr id="8" name="Elipsa 7"/>
            <p:cNvSpPr/>
            <p:nvPr/>
          </p:nvSpPr>
          <p:spPr>
            <a:xfrm>
              <a:off x="3131840" y="3789040"/>
              <a:ext cx="2016224" cy="11521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Symbol zastępczy zawartości 6"/>
            <p:cNvSpPr txBox="1">
              <a:spLocks/>
            </p:cNvSpPr>
            <p:nvPr/>
          </p:nvSpPr>
          <p:spPr>
            <a:xfrm>
              <a:off x="3277580" y="4010092"/>
              <a:ext cx="1735015" cy="83099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pl-PL" sz="2400" dirty="0"/>
                <a:t>s</a:t>
              </a:r>
              <a:r>
                <a:rPr lang="pl-PL" sz="2400" dirty="0" smtClean="0"/>
                <a:t>pisywanie z góry</a:t>
              </a:r>
              <a:endParaRPr lang="pl-PL" sz="2400" dirty="0"/>
            </a:p>
          </p:txBody>
        </p:sp>
      </p:grpSp>
      <p:sp>
        <p:nvSpPr>
          <p:cNvPr id="11" name="Elipsa 10"/>
          <p:cNvSpPr/>
          <p:nvPr/>
        </p:nvSpPr>
        <p:spPr>
          <a:xfrm>
            <a:off x="2980809" y="4221088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ymbol zastępczy zawartości 6"/>
          <p:cNvSpPr txBox="1">
            <a:spLocks/>
          </p:cNvSpPr>
          <p:nvPr/>
        </p:nvSpPr>
        <p:spPr>
          <a:xfrm>
            <a:off x="3084327" y="4566319"/>
            <a:ext cx="2087848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l-PL" sz="2400" dirty="0" smtClean="0"/>
              <a:t>odejmowanie</a:t>
            </a:r>
            <a:endParaRPr lang="pl-PL" sz="2400" dirty="0"/>
          </a:p>
        </p:txBody>
      </p:sp>
      <p:cxnSp>
        <p:nvCxnSpPr>
          <p:cNvPr id="14" name="Łącznik prosty ze strzałką 13"/>
          <p:cNvCxnSpPr/>
          <p:nvPr/>
        </p:nvCxnSpPr>
        <p:spPr>
          <a:xfrm>
            <a:off x="4844361" y="2106518"/>
            <a:ext cx="871111" cy="695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flipH="1">
            <a:off x="4997033" y="3559221"/>
            <a:ext cx="1015127" cy="877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flipH="1" flipV="1">
            <a:off x="2339752" y="3573016"/>
            <a:ext cx="744575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flipV="1">
            <a:off x="2564323" y="2204864"/>
            <a:ext cx="776526" cy="523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1674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115</Words>
  <Application>Microsoft Office PowerPoint</Application>
  <PresentationFormat>Pokaz na ekranie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Pomoc przy dzieleniu pisemnym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Pomoc przy dzieleniu pisemnym</dc:title>
  <dc:creator>admin</dc:creator>
  <cp:lastModifiedBy>admin</cp:lastModifiedBy>
  <cp:revision>21</cp:revision>
  <dcterms:created xsi:type="dcterms:W3CDTF">2013-07-08T19:26:25Z</dcterms:created>
  <dcterms:modified xsi:type="dcterms:W3CDTF">2013-07-25T20:06:27Z</dcterms:modified>
</cp:coreProperties>
</file>