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938E8-942C-44F4-99C1-7876DF0B0C10}" type="datetimeFigureOut">
              <a:rPr lang="pl-PL" smtClean="0"/>
              <a:t>2013-07-06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EF09-B211-4C44-B0DD-B4F2F8F8B2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8660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938E8-942C-44F4-99C1-7876DF0B0C10}" type="datetimeFigureOut">
              <a:rPr lang="pl-PL" smtClean="0"/>
              <a:t>2013-07-06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EF09-B211-4C44-B0DD-B4F2F8F8B2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5552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938E8-942C-44F4-99C1-7876DF0B0C10}" type="datetimeFigureOut">
              <a:rPr lang="pl-PL" smtClean="0"/>
              <a:t>2013-07-06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EF09-B211-4C44-B0DD-B4F2F8F8B2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6655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938E8-942C-44F4-99C1-7876DF0B0C10}" type="datetimeFigureOut">
              <a:rPr lang="pl-PL" smtClean="0"/>
              <a:t>2013-07-06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EF09-B211-4C44-B0DD-B4F2F8F8B2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7989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938E8-942C-44F4-99C1-7876DF0B0C10}" type="datetimeFigureOut">
              <a:rPr lang="pl-PL" smtClean="0"/>
              <a:t>2013-07-06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EF09-B211-4C44-B0DD-B4F2F8F8B2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9452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938E8-942C-44F4-99C1-7876DF0B0C10}" type="datetimeFigureOut">
              <a:rPr lang="pl-PL" smtClean="0"/>
              <a:t>2013-07-06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EF09-B211-4C44-B0DD-B4F2F8F8B2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3398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938E8-942C-44F4-99C1-7876DF0B0C10}" type="datetimeFigureOut">
              <a:rPr lang="pl-PL" smtClean="0"/>
              <a:t>2013-07-06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EF09-B211-4C44-B0DD-B4F2F8F8B2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4252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938E8-942C-44F4-99C1-7876DF0B0C10}" type="datetimeFigureOut">
              <a:rPr lang="pl-PL" smtClean="0"/>
              <a:t>2013-07-06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EF09-B211-4C44-B0DD-B4F2F8F8B2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3634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938E8-942C-44F4-99C1-7876DF0B0C10}" type="datetimeFigureOut">
              <a:rPr lang="pl-PL" smtClean="0"/>
              <a:t>2013-07-06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EF09-B211-4C44-B0DD-B4F2F8F8B2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1390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938E8-942C-44F4-99C1-7876DF0B0C10}" type="datetimeFigureOut">
              <a:rPr lang="pl-PL" smtClean="0"/>
              <a:t>2013-07-06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EF09-B211-4C44-B0DD-B4F2F8F8B2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2307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938E8-942C-44F4-99C1-7876DF0B0C10}" type="datetimeFigureOut">
              <a:rPr lang="pl-PL" smtClean="0"/>
              <a:t>2013-07-06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EF09-B211-4C44-B0DD-B4F2F8F8B2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3989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938E8-942C-44F4-99C1-7876DF0B0C10}" type="datetimeFigureOut">
              <a:rPr lang="pl-PL" smtClean="0"/>
              <a:t>2013-07-06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7EF09-B211-4C44-B0DD-B4F2F8F8B2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3359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Pomoc przy mnożeniu pisemnym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Wstawianie „schodków”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4474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Uczniowie często mają problem przy mnożeniu </a:t>
            </a:r>
            <a:r>
              <a:rPr lang="pl-PL" dirty="0" smtClean="0"/>
              <a:t>pisemnym polegający na nieprawidłowym zapisywaniu kolejnych wierszy, </a:t>
            </a:r>
            <a:r>
              <a:rPr lang="pl-PL" dirty="0" smtClean="0"/>
              <a:t>szczególnie gdy czynniki mnożenia nie są liczbami jednocyfrowymi. Aby temu zapobiec można dorysowywać sobie tzw. „schodki”, które wymuszają prawidłowy zapis. Oto przykłady: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546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781" y="2492636"/>
            <a:ext cx="6286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508834"/>
            <a:ext cx="8291264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smtClean="0"/>
              <a:t>Chcemy pomnożyć np. 456 * 72</a:t>
            </a:r>
          </a:p>
          <a:p>
            <a:pPr marL="0" indent="0">
              <a:buNone/>
            </a:pPr>
            <a:r>
              <a:rPr lang="pl-PL" sz="2400" dirty="0" smtClean="0"/>
              <a:t> zapisujemy w słupku</a:t>
            </a:r>
          </a:p>
          <a:p>
            <a:pPr marL="0" indent="0">
              <a:buNone/>
            </a:pPr>
            <a:r>
              <a:rPr lang="pl-PL" sz="2400" dirty="0"/>
              <a:t> </a:t>
            </a:r>
            <a:r>
              <a:rPr lang="pl-PL" sz="2400" dirty="0" smtClean="0"/>
              <a:t>                                              mnożymy przez 2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 smtClean="0"/>
              <a:t>                                                 teraz,  żeby wymusić prawidłowy zapis           			         wstawiam „schodek” </a:t>
            </a:r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			       mnożąc przez 7, uczeń zapisuje 				   kolejne cyfry zaczynając od miejsca pod 1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 smtClean="0"/>
              <a:t>			Sumujemy i otrzymujemy wynik</a:t>
            </a:r>
            <a:endParaRPr lang="pl-PL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556792"/>
            <a:ext cx="5715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641" y="2079985"/>
            <a:ext cx="5048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701" y="2261642"/>
            <a:ext cx="53340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8" name="Łącznik prostoliniowy 17"/>
          <p:cNvCxnSpPr/>
          <p:nvPr/>
        </p:nvCxnSpPr>
        <p:spPr>
          <a:xfrm>
            <a:off x="1475656" y="2491601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lus 19"/>
          <p:cNvSpPr/>
          <p:nvPr/>
        </p:nvSpPr>
        <p:spPr>
          <a:xfrm>
            <a:off x="1331640" y="2218097"/>
            <a:ext cx="216024" cy="24188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16" name="Grupa 15"/>
          <p:cNvGrpSpPr/>
          <p:nvPr/>
        </p:nvGrpSpPr>
        <p:grpSpPr>
          <a:xfrm>
            <a:off x="2217597" y="2315963"/>
            <a:ext cx="144016" cy="144016"/>
            <a:chOff x="3275856" y="3789040"/>
            <a:chExt cx="144016" cy="144016"/>
          </a:xfrm>
        </p:grpSpPr>
        <p:cxnSp>
          <p:nvCxnSpPr>
            <p:cNvPr id="9" name="Łącznik prostoliniowy 8"/>
            <p:cNvCxnSpPr/>
            <p:nvPr/>
          </p:nvCxnSpPr>
          <p:spPr>
            <a:xfrm flipH="1">
              <a:off x="3275856" y="3789040"/>
              <a:ext cx="1440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Łącznik prostoliniowy 10"/>
            <p:cNvCxnSpPr/>
            <p:nvPr/>
          </p:nvCxnSpPr>
          <p:spPr>
            <a:xfrm>
              <a:off x="3275856" y="378904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upa 3"/>
          <p:cNvGrpSpPr/>
          <p:nvPr/>
        </p:nvGrpSpPr>
        <p:grpSpPr>
          <a:xfrm>
            <a:off x="1596732" y="1647937"/>
            <a:ext cx="937850" cy="432048"/>
            <a:chOff x="1777625" y="5733256"/>
            <a:chExt cx="937850" cy="432048"/>
          </a:xfrm>
        </p:grpSpPr>
        <p:cxnSp>
          <p:nvCxnSpPr>
            <p:cNvPr id="6" name="Łącznik prostoliniowy 5"/>
            <p:cNvCxnSpPr/>
            <p:nvPr/>
          </p:nvCxnSpPr>
          <p:spPr>
            <a:xfrm>
              <a:off x="1923387" y="6165304"/>
              <a:ext cx="79208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Mnożenie 1"/>
            <p:cNvSpPr/>
            <p:nvPr/>
          </p:nvSpPr>
          <p:spPr>
            <a:xfrm>
              <a:off x="1777625" y="5733256"/>
              <a:ext cx="288032" cy="288032"/>
            </a:xfrm>
            <a:prstGeom prst="mathMultipl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</p:spTree>
    <p:extLst>
      <p:ext uri="{BB962C8B-B14F-4D97-AF65-F5344CB8AC3E}">
        <p14:creationId xmlns:p14="http://schemas.microsoft.com/office/powerpoint/2010/main" val="2871162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55340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400" dirty="0"/>
              <a:t>Jeszcze bardziej sprawdza się wstawianie „schodka” przy mnożeniu większych </a:t>
            </a:r>
            <a:r>
              <a:rPr lang="pl-PL" sz="2400" dirty="0" smtClean="0"/>
              <a:t>liczbach</a:t>
            </a:r>
          </a:p>
          <a:p>
            <a:pPr marL="0" indent="0">
              <a:buNone/>
            </a:pPr>
            <a:r>
              <a:rPr lang="pl-PL" sz="2400" dirty="0"/>
              <a:t>mnożymy np.     5139 * 342</a:t>
            </a:r>
          </a:p>
          <a:p>
            <a:pPr marL="0" indent="0">
              <a:buNone/>
            </a:pPr>
            <a:r>
              <a:rPr lang="pl-PL" sz="2400" dirty="0"/>
              <a:t>zapisujemy w słupku</a:t>
            </a:r>
          </a:p>
          <a:p>
            <a:pPr marL="0" indent="0">
              <a:buNone/>
            </a:pPr>
            <a:r>
              <a:rPr lang="pl-PL" sz="2400" dirty="0" smtClean="0"/>
              <a:t>				teraz możemy przystąpić do 					mnożenia przez 2</a:t>
            </a:r>
          </a:p>
          <a:p>
            <a:pPr marL="0" indent="0">
              <a:buNone/>
            </a:pPr>
            <a:endParaRPr lang="pl-PL" sz="900" dirty="0"/>
          </a:p>
          <a:p>
            <a:pPr marL="0" indent="0">
              <a:buNone/>
            </a:pPr>
            <a:r>
              <a:rPr lang="pl-PL" sz="2400" dirty="0" smtClean="0"/>
              <a:t>			     dorysowuje „schodek”, aby zapisywanie			      mnożenia przez 4 rozpocząć pod 7</a:t>
            </a:r>
          </a:p>
          <a:p>
            <a:pPr marL="0" indent="0">
              <a:buNone/>
            </a:pPr>
            <a:r>
              <a:rPr lang="pl-PL" sz="2400" dirty="0"/>
              <a:t> </a:t>
            </a:r>
            <a:r>
              <a:rPr lang="pl-PL" sz="2400" dirty="0" smtClean="0"/>
              <a:t> 				mnożę przez 4</a:t>
            </a:r>
          </a:p>
          <a:p>
            <a:pPr marL="0" indent="0">
              <a:buNone/>
            </a:pPr>
            <a:r>
              <a:rPr lang="pl-PL" sz="2400" dirty="0"/>
              <a:t>	</a:t>
            </a:r>
            <a:r>
              <a:rPr lang="pl-PL" sz="2400" dirty="0" smtClean="0"/>
              <a:t>			dorysowuje kolejny „schodek” i 				mnożę przez 3</a:t>
            </a:r>
          </a:p>
          <a:p>
            <a:pPr marL="0" indent="0">
              <a:buNone/>
            </a:pPr>
            <a:r>
              <a:rPr lang="pl-PL" sz="2400" dirty="0"/>
              <a:t>	</a:t>
            </a:r>
            <a:r>
              <a:rPr lang="pl-PL" sz="2400" dirty="0" smtClean="0"/>
              <a:t>		Sumuje kolejne wiersze i otrzymuje wynik</a:t>
            </a:r>
            <a:endParaRPr lang="pl-PL" sz="2400" dirty="0"/>
          </a:p>
          <a:p>
            <a:pPr marL="0" indent="0">
              <a:buNone/>
            </a:pPr>
            <a:r>
              <a:rPr lang="pl-PL" dirty="0" smtClean="0"/>
              <a:t>				</a:t>
            </a:r>
            <a:endParaRPr lang="pl-P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831" y="2708920"/>
            <a:ext cx="561975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upa 6"/>
          <p:cNvGrpSpPr/>
          <p:nvPr/>
        </p:nvGrpSpPr>
        <p:grpSpPr>
          <a:xfrm>
            <a:off x="1476105" y="2849513"/>
            <a:ext cx="858038" cy="288032"/>
            <a:chOff x="1476105" y="3789040"/>
            <a:chExt cx="858038" cy="288032"/>
          </a:xfrm>
        </p:grpSpPr>
        <p:cxnSp>
          <p:nvCxnSpPr>
            <p:cNvPr id="5" name="Łącznik prostoliniowy 4"/>
            <p:cNvCxnSpPr/>
            <p:nvPr/>
          </p:nvCxnSpPr>
          <p:spPr>
            <a:xfrm flipH="1">
              <a:off x="1705493" y="4077072"/>
              <a:ext cx="6286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Mnożenie 5"/>
            <p:cNvSpPr/>
            <p:nvPr/>
          </p:nvSpPr>
          <p:spPr>
            <a:xfrm>
              <a:off x="1476105" y="3789040"/>
              <a:ext cx="143117" cy="152400"/>
            </a:xfrm>
            <a:prstGeom prst="mathMultipl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5493" y="3157538"/>
            <a:ext cx="57150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Grupa 8"/>
          <p:cNvGrpSpPr/>
          <p:nvPr/>
        </p:nvGrpSpPr>
        <p:grpSpPr>
          <a:xfrm>
            <a:off x="2182407" y="3349802"/>
            <a:ext cx="144016" cy="144016"/>
            <a:chOff x="3275856" y="3789040"/>
            <a:chExt cx="144016" cy="144016"/>
          </a:xfrm>
        </p:grpSpPr>
        <p:cxnSp>
          <p:nvCxnSpPr>
            <p:cNvPr id="10" name="Łącznik prostoliniowy 9"/>
            <p:cNvCxnSpPr/>
            <p:nvPr/>
          </p:nvCxnSpPr>
          <p:spPr>
            <a:xfrm flipH="1">
              <a:off x="3275856" y="3789040"/>
              <a:ext cx="1440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Łącznik prostoliniowy 10"/>
            <p:cNvCxnSpPr/>
            <p:nvPr/>
          </p:nvCxnSpPr>
          <p:spPr>
            <a:xfrm>
              <a:off x="3275856" y="378904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308" y="3339790"/>
            <a:ext cx="59055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upa 12"/>
          <p:cNvGrpSpPr/>
          <p:nvPr/>
        </p:nvGrpSpPr>
        <p:grpSpPr>
          <a:xfrm>
            <a:off x="2067983" y="3527860"/>
            <a:ext cx="144016" cy="144016"/>
            <a:chOff x="3275856" y="3789040"/>
            <a:chExt cx="144016" cy="144016"/>
          </a:xfrm>
        </p:grpSpPr>
        <p:cxnSp>
          <p:nvCxnSpPr>
            <p:cNvPr id="14" name="Łącznik prostoliniowy 13"/>
            <p:cNvCxnSpPr/>
            <p:nvPr/>
          </p:nvCxnSpPr>
          <p:spPr>
            <a:xfrm flipH="1">
              <a:off x="3275856" y="3789040"/>
              <a:ext cx="1440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oliniowy 14"/>
            <p:cNvCxnSpPr/>
            <p:nvPr/>
          </p:nvCxnSpPr>
          <p:spPr>
            <a:xfrm>
              <a:off x="3275856" y="378904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425" y="3539815"/>
            <a:ext cx="581025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8" name="Grupa 17"/>
          <p:cNvGrpSpPr/>
          <p:nvPr/>
        </p:nvGrpSpPr>
        <p:grpSpPr>
          <a:xfrm>
            <a:off x="1099815" y="3306062"/>
            <a:ext cx="1278031" cy="432048"/>
            <a:chOff x="2035506" y="5589240"/>
            <a:chExt cx="1278031" cy="432048"/>
          </a:xfrm>
        </p:grpSpPr>
        <p:cxnSp>
          <p:nvCxnSpPr>
            <p:cNvPr id="12" name="Łącznik prostoliniowy 11"/>
            <p:cNvCxnSpPr/>
            <p:nvPr/>
          </p:nvCxnSpPr>
          <p:spPr>
            <a:xfrm>
              <a:off x="2334143" y="6021288"/>
              <a:ext cx="97939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Plus 16"/>
            <p:cNvSpPr/>
            <p:nvPr/>
          </p:nvSpPr>
          <p:spPr>
            <a:xfrm>
              <a:off x="2035506" y="5589240"/>
              <a:ext cx="267406" cy="288032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14" y="3793314"/>
            <a:ext cx="809625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8244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93</Words>
  <Application>Microsoft Office PowerPoint</Application>
  <PresentationFormat>Pokaz na ekranie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Motyw pakietu Office</vt:lpstr>
      <vt:lpstr>Pomoc przy mnożeniu pisemnym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Pomoc przy mnożeniu pisemnym</dc:title>
  <dc:creator>admin</dc:creator>
  <cp:lastModifiedBy>admin</cp:lastModifiedBy>
  <cp:revision>24</cp:revision>
  <dcterms:created xsi:type="dcterms:W3CDTF">2013-07-01T19:07:37Z</dcterms:created>
  <dcterms:modified xsi:type="dcterms:W3CDTF">2013-07-06T10:29:11Z</dcterms:modified>
</cp:coreProperties>
</file>