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67" r:id="rId3"/>
    <p:sldId id="275" r:id="rId4"/>
    <p:sldId id="257" r:id="rId5"/>
    <p:sldId id="271" r:id="rId6"/>
    <p:sldId id="258" r:id="rId7"/>
    <p:sldId id="259" r:id="rId8"/>
    <p:sldId id="276" r:id="rId9"/>
    <p:sldId id="260" r:id="rId10"/>
    <p:sldId id="277" r:id="rId11"/>
    <p:sldId id="278" r:id="rId12"/>
    <p:sldId id="279" r:id="rId13"/>
    <p:sldId id="281" r:id="rId14"/>
    <p:sldId id="266" r:id="rId15"/>
    <p:sldId id="282" r:id="rId16"/>
    <p:sldId id="283" r:id="rId17"/>
    <p:sldId id="268" r:id="rId18"/>
    <p:sldId id="285" r:id="rId19"/>
    <p:sldId id="269" r:id="rId20"/>
    <p:sldId id="261" r:id="rId21"/>
    <p:sldId id="286" r:id="rId22"/>
    <p:sldId id="272" r:id="rId23"/>
    <p:sldId id="287" r:id="rId24"/>
    <p:sldId id="265" r:id="rId25"/>
    <p:sldId id="262" r:id="rId26"/>
    <p:sldId id="27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70220-0A51-48AF-A1B6-9AF7D9B9BA67}" type="datetimeFigureOut">
              <a:rPr lang="pl-PL"/>
              <a:t>2017-06-21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78627-945B-427B-8189-6EDBB0811CD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738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3418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0452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469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92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153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206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2733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026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6271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03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93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8656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6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930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248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563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274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6829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925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865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28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3040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204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6476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8627-945B-427B-8189-6EDBB0811CD9}" type="slidenum">
              <a:rPr lang="pl-PL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996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2bEsm9ZtM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extLst>
              <p:ext uri="{D42A27DB-BD31-4B8C-83A1-F6EECF244321}">
                <p14:modId xmlns:p14="http://schemas.microsoft.com/office/powerpoint/2010/main" val="3840886314"/>
              </p:ext>
            </p:extLst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Rola</a:t>
            </a:r>
            <a:r>
              <a:rPr lang="en-US" dirty="0"/>
              <a:t> </a:t>
            </a:r>
            <a:r>
              <a:rPr lang="en-US" dirty="0" err="1"/>
              <a:t>zus</a:t>
            </a:r>
            <a:r>
              <a:rPr lang="en-US" dirty="0"/>
              <a:t>-</a:t>
            </a:r>
            <a:r>
              <a:rPr lang="en-US" sz="5400" dirty="0"/>
              <a:t>u</a:t>
            </a:r>
            <a:r>
              <a:rPr lang="en-US" dirty="0"/>
              <a:t> w </a:t>
            </a:r>
            <a:r>
              <a:rPr lang="en-US" dirty="0" err="1"/>
              <a:t>społeczeństwie</a:t>
            </a:r>
            <a:br>
              <a:rPr lang="en-US" dirty="0">
                <a:latin typeface="+mj-ea"/>
                <a:cs typeface="+mj-ea"/>
              </a:rPr>
            </a:br>
            <a:endParaRPr lang="en-US" dirty="0">
              <a:latin typeface="Gill Sans M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88205272"/>
              </p:ext>
            </p:extLst>
          </p:nvPr>
        </p:nvSpPr>
        <p:spPr/>
        <p:txBody>
          <a:bodyPr/>
          <a:lstStyle/>
          <a:p>
            <a:r>
              <a:rPr lang="pl-PL" dirty="0"/>
              <a:t>Jedną z najważniejszych organizacji ubezpieczeniowych, działających w Tarnowskich Górach i okolicach ( niem. </a:t>
            </a:r>
            <a:r>
              <a:rPr lang="pl-PL" dirty="0" err="1"/>
              <a:t>Tarnowitz</a:t>
            </a:r>
            <a:r>
              <a:rPr lang="pl-PL" dirty="0"/>
              <a:t>) była Górno Śląska Spółka Bracka (</a:t>
            </a:r>
            <a:r>
              <a:rPr lang="pl-PL" dirty="0" err="1"/>
              <a:t>Oberschleisischer</a:t>
            </a:r>
            <a:r>
              <a:rPr lang="pl-PL" dirty="0"/>
              <a:t> </a:t>
            </a:r>
            <a:r>
              <a:rPr lang="pl-PL" dirty="0" err="1"/>
              <a:t>Knapp-schaftsverein</a:t>
            </a:r>
            <a:r>
              <a:rPr lang="pl-PL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29886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145256451"/>
              </p:ext>
            </p:extLst>
          </p:nvPr>
        </p:nvSpPr>
        <p:spPr/>
        <p:txBody>
          <a:bodyPr/>
          <a:lstStyle/>
          <a:p>
            <a:r>
              <a:rPr lang="pl-PL" dirty="0"/>
              <a:t>Tradycje spółek brackich sięgają najstarszych dziejów górnictwa, tak żywych w Tarnowskich Górach i okolicy ze względu na wydobycie rud srebra. Początkowo zbierano dla starych górników, inwalidów, wdów po górnikach i sierotach wolne datki do puszki (</a:t>
            </a:r>
            <a:r>
              <a:rPr lang="pl-PL" dirty="0" err="1"/>
              <a:t>Buchse</a:t>
            </a:r>
            <a:r>
              <a:rPr lang="pl-PL" dirty="0"/>
              <a:t>).</a:t>
            </a:r>
          </a:p>
          <a:p>
            <a:r>
              <a:rPr lang="pl-PL" dirty="0"/>
              <a:t>W osiemnastym wieku zaczęto na Śląsku tworzyć spółki brackie (</a:t>
            </a:r>
            <a:r>
              <a:rPr lang="pl-PL" err="1"/>
              <a:t>Knappschaft</a:t>
            </a:r>
            <a:r>
              <a:rPr lang="pl-PL"/>
              <a:t>) oraz Kasy Ubogich (</a:t>
            </a:r>
            <a:r>
              <a:rPr lang="pl-PL" err="1"/>
              <a:t>Armen-Kasse</a:t>
            </a:r>
            <a:r>
              <a:rPr lang="pl-PL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0064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897310929"/>
              </p:ext>
            </p:extLst>
          </p:nvPr>
        </p:nvSpPr>
        <p:spPr/>
        <p:txBody>
          <a:bodyPr/>
          <a:lstStyle/>
          <a:p>
            <a:r>
              <a:rPr lang="pl-PL" dirty="0"/>
              <a:t>Natomiast w Tarnowskich Górach w 1854 roku postanowiono powołać oddzielną spółkę, która rozpoczęła działalność 1 stycznia 1857 roku.</a:t>
            </a:r>
          </a:p>
          <a:p>
            <a:r>
              <a:rPr lang="pl-PL" dirty="0"/>
              <a:t>Siedzibą spółki był nowo wybudowany dom przy ul. Bytomskiej w Tarnowskich Górach. </a:t>
            </a:r>
          </a:p>
        </p:txBody>
      </p:sp>
    </p:spTree>
    <p:extLst>
      <p:ext uri="{BB962C8B-B14F-4D97-AF65-F5344CB8AC3E}">
        <p14:creationId xmlns:p14="http://schemas.microsoft.com/office/powerpoint/2010/main" val="3779292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2181702471"/>
              </p:ext>
            </p:extLst>
          </p:nvPr>
        </p:nvSpPr>
        <p:spPr/>
        <p:txBody>
          <a:bodyPr/>
          <a:lstStyle/>
          <a:p>
            <a:r>
              <a:rPr lang="pl-PL" dirty="0"/>
              <a:t>Dziś:</a:t>
            </a:r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3323" y="2197758"/>
            <a:ext cx="7567228" cy="42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6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1623239909"/>
              </p:ext>
            </p:extLst>
          </p:nvPr>
        </p:nvSpPr>
        <p:spPr/>
        <p:txBody>
          <a:bodyPr/>
          <a:lstStyle/>
          <a:p>
            <a:r>
              <a:rPr lang="pl-PL" dirty="0"/>
              <a:t>Kopalnie srebra</a:t>
            </a:r>
            <a:br>
              <a:rPr dirty="0">
                <a:latin typeface="+mj-ea"/>
                <a:cs typeface="+mj-ea"/>
              </a:rPr>
            </a:b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080524361"/>
              </p:ext>
            </p:extLst>
          </p:nvPr>
        </p:nvSpPr>
        <p:spPr/>
        <p:txBody>
          <a:bodyPr/>
          <a:lstStyle/>
          <a:p>
            <a:r>
              <a:rPr lang="pl-PL" dirty="0"/>
              <a:t>Na terenie powiatu tarnogórskiego istniały kasy chorych, związane z kopalnią srebra i pracującymi w niej gwarkami.</a:t>
            </a:r>
          </a:p>
        </p:txBody>
      </p:sp>
    </p:spTree>
    <p:extLst>
      <p:ext uri="{BB962C8B-B14F-4D97-AF65-F5344CB8AC3E}">
        <p14:creationId xmlns:p14="http://schemas.microsoft.com/office/powerpoint/2010/main" val="2340280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362603044"/>
              </p:ext>
            </p:extLst>
          </p:nvPr>
        </p:nvSpPr>
        <p:spPr/>
        <p:txBody>
          <a:bodyPr/>
          <a:lstStyle/>
          <a:p>
            <a:r>
              <a:rPr lang="pl-PL" dirty="0"/>
              <a:t>Po podziale Górnego Śląska została również podzielona Górnośląska Spółka Bracka; 1 lipca 1922 roku powołano (polską) Spółkę Bracką w Tarnowskich Górach, która obejmowała 167 tysięcy członków kasy emerytalnej nazywanej wtenczas pensyjną; stąd śląska nazwa emerytury </a:t>
            </a:r>
            <a:r>
              <a:rPr lang="pl-PL" b="1" dirty="0" err="1"/>
              <a:t>pensyja</a:t>
            </a:r>
            <a:r>
              <a:rPr lang="pl-PL" b="1" dirty="0"/>
              <a:t>. </a:t>
            </a:r>
            <a:endParaRPr lang="pl-PL" dirty="0"/>
          </a:p>
          <a:p>
            <a:r>
              <a:rPr lang="pl-PL" dirty="0"/>
              <a:t>Dzisiaj wielu starszych Ślązaków mówi</a:t>
            </a:r>
            <a:r>
              <a:rPr lang="pl-PL" b="1" dirty="0"/>
              <a:t> " </a:t>
            </a:r>
            <a:r>
              <a:rPr lang="pl-PL" b="1" dirty="0" err="1"/>
              <a:t>Jo</a:t>
            </a:r>
            <a:r>
              <a:rPr lang="pl-PL" b="1" dirty="0"/>
              <a:t> jest na </a:t>
            </a:r>
            <a:r>
              <a:rPr lang="pl-PL" b="1" dirty="0" err="1"/>
              <a:t>pensyji</a:t>
            </a:r>
            <a:r>
              <a:rPr lang="pl-PL" b="1" dirty="0"/>
              <a:t>" </a:t>
            </a:r>
            <a:r>
              <a:rPr lang="pl-PL" dirty="0"/>
              <a:t>co oznacza</a:t>
            </a:r>
            <a:r>
              <a:rPr lang="pl-PL" b="1" dirty="0"/>
              <a:t> </a:t>
            </a:r>
            <a:r>
              <a:rPr lang="pl-PL" dirty="0"/>
              <a:t>po polsku</a:t>
            </a:r>
            <a:r>
              <a:rPr lang="pl-PL" b="1" dirty="0"/>
              <a:t> "</a:t>
            </a:r>
            <a:r>
              <a:rPr lang="pl-PL" dirty="0"/>
              <a:t> </a:t>
            </a:r>
            <a:r>
              <a:rPr lang="pl-PL" b="1" dirty="0"/>
              <a:t>Jestem na emeryturze</a:t>
            </a:r>
            <a:r>
              <a:rPr lang="pl-PL" dirty="0"/>
              <a:t>"</a:t>
            </a:r>
            <a:r>
              <a:rPr lang="pl-PL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82370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431777051"/>
              </p:ext>
            </p:extLst>
          </p:nvPr>
        </p:nvSpPr>
        <p:spPr/>
        <p:txBody>
          <a:bodyPr/>
          <a:lstStyle/>
          <a:p>
            <a:r>
              <a:rPr lang="pl-PL" dirty="0"/>
              <a:t>Następną kasą byłą </a:t>
            </a:r>
            <a:r>
              <a:rPr lang="pl-PL" dirty="0" err="1"/>
              <a:t>Ogólno</a:t>
            </a:r>
            <a:r>
              <a:rPr lang="pl-PL" dirty="0"/>
              <a:t> Miejscowa Kasa Chorych, mieszcząca się obecnie przy ul. Sienkiewicza. Była to kasa obejmująca miasto i powiat Tarnowskie Góry;  </a:t>
            </a:r>
          </a:p>
        </p:txBody>
      </p:sp>
    </p:spTree>
    <p:extLst>
      <p:ext uri="{BB962C8B-B14F-4D97-AF65-F5344CB8AC3E}">
        <p14:creationId xmlns:p14="http://schemas.microsoft.com/office/powerpoint/2010/main" val="3528047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901395308"/>
              </p:ext>
            </p:extLst>
          </p:nvPr>
        </p:nvSpPr>
        <p:spPr/>
        <p:txBody>
          <a:bodyPr/>
          <a:lstStyle/>
          <a:p>
            <a:r>
              <a:rPr lang="en-US" dirty="0" err="1"/>
              <a:t>Gmach</a:t>
            </a:r>
            <a:r>
              <a:rPr lang="en-US" dirty="0"/>
              <a:t> </a:t>
            </a:r>
            <a:r>
              <a:rPr lang="en-US" dirty="0" err="1"/>
              <a:t>dzwnej</a:t>
            </a:r>
            <a:r>
              <a:rPr lang="en-US" dirty="0"/>
              <a:t> </a:t>
            </a:r>
            <a:r>
              <a:rPr lang="en-US" dirty="0" err="1"/>
              <a:t>siedziby</a:t>
            </a:r>
            <a:r>
              <a:rPr lang="en-US" dirty="0"/>
              <a:t> </a:t>
            </a:r>
            <a:r>
              <a:rPr lang="en-US" dirty="0" err="1"/>
              <a:t>ogólno</a:t>
            </a:r>
            <a:r>
              <a:rPr lang="en-US" dirty="0"/>
              <a:t> </a:t>
            </a:r>
            <a:r>
              <a:rPr lang="en-US" dirty="0" err="1"/>
              <a:t>miejscowej</a:t>
            </a:r>
            <a:r>
              <a:rPr lang="en-US" dirty="0"/>
              <a:t> </a:t>
            </a:r>
            <a:r>
              <a:rPr lang="en-US" dirty="0" err="1"/>
              <a:t>kasy</a:t>
            </a:r>
            <a:r>
              <a:rPr lang="en-US" dirty="0"/>
              <a:t> </a:t>
            </a:r>
            <a:r>
              <a:rPr lang="en-US" dirty="0" err="1"/>
              <a:t>chorych</a:t>
            </a:r>
            <a:r>
              <a:rPr lang="en-US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1841868" y="2019301"/>
            <a:ext cx="7282648" cy="4096707"/>
          </a:xfrm>
        </p:spPr>
      </p:pic>
    </p:spTree>
    <p:extLst>
      <p:ext uri="{BB962C8B-B14F-4D97-AF65-F5344CB8AC3E}">
        <p14:creationId xmlns:p14="http://schemas.microsoft.com/office/powerpoint/2010/main" val="3620565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328049708"/>
              </p:ext>
            </p:extLst>
          </p:nvPr>
        </p:nvSpPr>
        <p:spPr/>
        <p:txBody>
          <a:bodyPr/>
          <a:lstStyle/>
          <a:p>
            <a:r>
              <a:rPr lang="pl-PL" dirty="0"/>
              <a:t>W 1930 roku przy obecnej ulicy Piłsudskiego wybudowano nowy gmach Kasy Chorych, z nowoczesnymi gabinetami lekarskimi i biurami dla administracji. </a:t>
            </a:r>
          </a:p>
          <a:p>
            <a:r>
              <a:rPr lang="pl-PL" dirty="0"/>
              <a:t>W 1939 roku budynek wykupił lekarz Bronisław Hager.</a:t>
            </a:r>
          </a:p>
          <a:p>
            <a:r>
              <a:rPr lang="pl-PL" dirty="0"/>
              <a:t>Od jego nazwiska wzięła się nazwa Szpitala Powiatowego nr. 3 w Tarnowskich Górach im. Bronisława Hagera (słynna "Trójka").</a:t>
            </a:r>
          </a:p>
        </p:txBody>
      </p:sp>
    </p:spTree>
    <p:extLst>
      <p:ext uri="{BB962C8B-B14F-4D97-AF65-F5344CB8AC3E}">
        <p14:creationId xmlns:p14="http://schemas.microsoft.com/office/powerpoint/2010/main" val="1817778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90461943"/>
              </p:ext>
            </p:extLst>
          </p:nvPr>
        </p:nvSpPr>
        <p:spPr/>
        <p:txBody>
          <a:bodyPr/>
          <a:lstStyle/>
          <a:p>
            <a:r>
              <a:rPr lang="en-US" dirty="0"/>
              <a:t>Od 1930 </a:t>
            </a:r>
            <a:r>
              <a:rPr lang="en-US" dirty="0" err="1"/>
              <a:t>roku</a:t>
            </a:r>
            <a:r>
              <a:rPr lang="en-US" dirty="0"/>
              <a:t> </a:t>
            </a:r>
            <a:r>
              <a:rPr lang="en-US" dirty="0" err="1"/>
              <a:t>nowa</a:t>
            </a:r>
            <a:r>
              <a:rPr lang="en-US" dirty="0"/>
              <a:t> </a:t>
            </a:r>
            <a:r>
              <a:rPr lang="en-US" dirty="0" err="1"/>
              <a:t>siedziba</a:t>
            </a:r>
            <a:r>
              <a:rPr lang="en-US" dirty="0"/>
              <a:t> </a:t>
            </a:r>
            <a:r>
              <a:rPr lang="en-US" dirty="0" err="1"/>
              <a:t>kasy</a:t>
            </a:r>
            <a:r>
              <a:rPr lang="en-US" dirty="0"/>
              <a:t> </a:t>
            </a:r>
            <a:r>
              <a:rPr lang="en-US" dirty="0" err="1"/>
              <a:t>chorych</a:t>
            </a:r>
            <a:r>
              <a:rPr lang="en-US" dirty="0"/>
              <a:t> 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8954" y="2266950"/>
            <a:ext cx="7635124" cy="4248262"/>
          </a:xfrm>
        </p:spPr>
      </p:pic>
    </p:spTree>
    <p:extLst>
      <p:ext uri="{BB962C8B-B14F-4D97-AF65-F5344CB8AC3E}">
        <p14:creationId xmlns:p14="http://schemas.microsoft.com/office/powerpoint/2010/main" val="128596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219435297"/>
              </p:ext>
            </p:extLst>
          </p:nvPr>
        </p:nvSpPr>
        <p:spPr>
          <a:xfrm>
            <a:off x="1676400" y="2095500"/>
            <a:ext cx="9437919" cy="1365603"/>
          </a:xfrm>
        </p:spPr>
        <p:txBody>
          <a:bodyPr>
            <a:normAutofit fontScale="90000"/>
          </a:bodyPr>
          <a:lstStyle/>
          <a:p>
            <a:r>
              <a:rPr lang="pl-PL" dirty="0"/>
              <a:t>Inspiracją do podjęcia się realizacji tego projektu była tematyka warsztatów, zrealizowanych w naszej szkole przez pana </a:t>
            </a:r>
            <a:r>
              <a:rPr lang="pl-PL" dirty="0" err="1"/>
              <a:t>wrońskiego</a:t>
            </a:r>
            <a:r>
              <a:rPr lang="pl-PL" dirty="0"/>
              <a:t>, inspektora zakładu ubezpieczeń społecznych w </a:t>
            </a:r>
            <a:r>
              <a:rPr lang="pl-PL" dirty="0" err="1"/>
              <a:t>zabrzu</a:t>
            </a:r>
            <a:r>
              <a:rPr lang="pl-PL" dirty="0"/>
              <a:t>. Tematem była rola </a:t>
            </a:r>
            <a:br>
              <a:rPr lang="en-US" dirty="0"/>
            </a:br>
            <a:r>
              <a:rPr lang="pl-PL" dirty="0"/>
              <a:t>i istnienie </a:t>
            </a:r>
            <a:r>
              <a:rPr lang="pl-PL" dirty="0" err="1"/>
              <a:t>zus-</a:t>
            </a:r>
            <a:r>
              <a:rPr lang="pl-PL" sz="2400" dirty="0" err="1"/>
              <a:t>u</a:t>
            </a:r>
            <a:r>
              <a:rPr lang="pl-PL" dirty="0"/>
              <a:t> w naszym kraju. </a:t>
            </a:r>
            <a:br>
              <a:rPr lang="en-US" dirty="0"/>
            </a:br>
            <a:r>
              <a:rPr lang="pl-PL" dirty="0"/>
              <a:t> 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557966909"/>
              </p:ext>
            </p:extLst>
          </p:nvPr>
        </p:nvSpPr>
        <p:spPr/>
        <p:txBody>
          <a:bodyPr/>
          <a:lstStyle/>
          <a:p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012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Kasy chorych w tarnowskich górach dawniej :</a:t>
            </a:r>
            <a:br>
              <a:rPr lang="en-US" dirty="0"/>
            </a:br>
            <a:br>
              <a:rPr lang="en-US" dirty="0"/>
            </a:br>
            <a:endParaRPr lang="en-US" dirty="0">
              <a:latin typeface="Gill Sans MT"/>
            </a:endParaRPr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175" y="2046395"/>
            <a:ext cx="3753774" cy="2335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046395"/>
            <a:ext cx="3697980" cy="23279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850" y="2046288"/>
            <a:ext cx="3629649" cy="23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60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874452107"/>
              </p:ext>
            </p:extLst>
          </p:nvPr>
        </p:nvSpPr>
        <p:spPr/>
        <p:txBody>
          <a:bodyPr/>
          <a:lstStyle/>
          <a:p>
            <a:r>
              <a:rPr lang="pl-PL" dirty="0"/>
              <a:t>Materiały do projektu poszukiwaliśmy w Internecie, Muzeum Tarnogórskim na Rynku w Tarnowskich Górach oraz w książkach, wskazanych przez opiekuna projektu.</a:t>
            </a:r>
          </a:p>
        </p:txBody>
      </p:sp>
    </p:spTree>
    <p:extLst>
      <p:ext uri="{BB962C8B-B14F-4D97-AF65-F5344CB8AC3E}">
        <p14:creationId xmlns:p14="http://schemas.microsoft.com/office/powerpoint/2010/main" val="2151177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2525" y="457200"/>
            <a:ext cx="9804273" cy="5512956"/>
          </a:xfrm>
        </p:spPr>
      </p:pic>
    </p:spTree>
    <p:extLst>
      <p:ext uri="{BB962C8B-B14F-4D97-AF65-F5344CB8AC3E}">
        <p14:creationId xmlns:p14="http://schemas.microsoft.com/office/powerpoint/2010/main" val="417221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040347253"/>
              </p:ext>
            </p:extLst>
          </p:nvPr>
        </p:nvSpPr>
        <p:spPr/>
        <p:txBody>
          <a:bodyPr/>
          <a:lstStyle/>
          <a:p>
            <a:r>
              <a:rPr lang="pl-PL" dirty="0"/>
              <a:t>Dla rozluźnienia atmosfery kilka dowcipów o ZUS-ie...</a:t>
            </a:r>
          </a:p>
        </p:txBody>
      </p:sp>
    </p:spTree>
    <p:extLst>
      <p:ext uri="{BB962C8B-B14F-4D97-AF65-F5344CB8AC3E}">
        <p14:creationId xmlns:p14="http://schemas.microsoft.com/office/powerpoint/2010/main" val="3170931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322140"/>
            <a:ext cx="4057495" cy="5702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22140"/>
            <a:ext cx="4686810" cy="31501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375" y="322140"/>
            <a:ext cx="2856020" cy="40697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320" y="3686682"/>
            <a:ext cx="3819335" cy="282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07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/>
              </a:rPr>
              <a:t>Kabaret o zusie </a:t>
            </a:r>
            <a:endParaRPr lang="en-US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https://www.youtube.com/watch?v=g2bEsm9ZtM0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36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2028113112"/>
              </p:ext>
            </p:extLst>
          </p:nvPr>
        </p:nvSpPr>
        <p:spPr>
          <a:xfrm>
            <a:off x="3363813" y="742950"/>
            <a:ext cx="9603275" cy="1049235"/>
          </a:xfrm>
        </p:spPr>
        <p:txBody>
          <a:bodyPr/>
          <a:lstStyle/>
          <a:p>
            <a:r>
              <a:rPr lang="pl-PL" dirty="0"/>
              <a:t>Dziękujemy za uwagę.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50957374"/>
              </p:ext>
            </p:extLst>
          </p:nvPr>
        </p:nvSpPr>
        <p:spPr/>
        <p:txBody>
          <a:bodyPr/>
          <a:lstStyle/>
          <a:p>
            <a:r>
              <a:rPr lang="pl-PL" dirty="0"/>
              <a:t>Paweł Neumann </a:t>
            </a:r>
          </a:p>
          <a:p>
            <a:r>
              <a:rPr lang="pl-PL" dirty="0"/>
              <a:t>Denis Ziaja </a:t>
            </a:r>
          </a:p>
          <a:p>
            <a:r>
              <a:rPr lang="pl-PL" dirty="0"/>
              <a:t>Natan Gacki </a:t>
            </a:r>
          </a:p>
          <a:p>
            <a:r>
              <a:rPr lang="pl-PL" dirty="0"/>
              <a:t>Opiekun projektu: Adam </a:t>
            </a:r>
            <a:r>
              <a:rPr lang="pl-PL" dirty="0" err="1"/>
              <a:t>Łuć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3896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678684651"/>
              </p:ext>
            </p:extLst>
          </p:nvPr>
        </p:nvSpPr>
        <p:spPr/>
        <p:txBody>
          <a:bodyPr/>
          <a:lstStyle/>
          <a:p>
            <a:r>
              <a:rPr lang="pl-PL" dirty="0"/>
              <a:t>POSTANOWILIŚMY W TRÓJKĘ ZREALIZOWAĆ PROJEKT, POLEGAJĄCY NA PRZEDSTAWIENIU NASZYCH LOKALNYCH, TARNOGÓRSKICH KAS CHORYCH, KTÓRE POPRZEDZIŁY DZIAŁALNOŚĆ ZAKŁADU UBEZPIECZEŃ SPOŁECZNYCH W POLSCE.</a:t>
            </a:r>
          </a:p>
          <a:p>
            <a:r>
              <a:rPr lang="pl-PL" dirty="0"/>
              <a:t>ALE NAJPIERW KILKA SŁÓW WYJAŚNIENIA, CZYM JEST ZUS?</a:t>
            </a:r>
          </a:p>
        </p:txBody>
      </p:sp>
    </p:spTree>
    <p:extLst>
      <p:ext uri="{BB962C8B-B14F-4D97-AF65-F5344CB8AC3E}">
        <p14:creationId xmlns:p14="http://schemas.microsoft.com/office/powerpoint/2010/main" val="2553474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TO JEST ZUS?</a:t>
            </a:r>
            <a:br>
              <a:rPr lang="pl-PL" dirty="0"/>
            </a:br>
            <a:endParaRPr lang="pl-PL" dirty="0">
              <a:latin typeface="Gill Sans M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297421991"/>
              </p:ext>
            </p:extLst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sz="3200" b="1" dirty="0">
                <a:solidFill>
                  <a:srgbClr val="222222"/>
                </a:solidFill>
              </a:rPr>
              <a:t>Zakład Ubezpieczeń Społecznych</a:t>
            </a:r>
            <a:r>
              <a:rPr lang="pl-PL" sz="3200" dirty="0">
                <a:solidFill>
                  <a:srgbClr val="222222"/>
                </a:solidFill>
              </a:rPr>
              <a:t> (ZUS) – </a:t>
            </a:r>
            <a:r>
              <a:rPr lang="pl-PL" sz="3200" dirty="0">
                <a:solidFill>
                  <a:srgbClr val="0B0080"/>
                </a:solidFill>
              </a:rPr>
              <a:t>państwowa</a:t>
            </a:r>
            <a:r>
              <a:rPr lang="pl-PL" sz="3200" dirty="0">
                <a:solidFill>
                  <a:srgbClr val="222222"/>
                </a:solidFill>
              </a:rPr>
              <a:t> </a:t>
            </a:r>
            <a:r>
              <a:rPr lang="pl-PL" sz="3200" dirty="0">
                <a:solidFill>
                  <a:srgbClr val="0B0080"/>
                </a:solidFill>
              </a:rPr>
              <a:t>instytucja</a:t>
            </a:r>
            <a:r>
              <a:rPr lang="pl-PL" sz="3200" dirty="0">
                <a:solidFill>
                  <a:srgbClr val="222222"/>
                </a:solidFill>
              </a:rPr>
              <a:t> publicznoprawna realizująca zadania z zakresu </a:t>
            </a:r>
            <a:r>
              <a:rPr lang="pl-PL" sz="3200" dirty="0">
                <a:solidFill>
                  <a:srgbClr val="0B0080"/>
                </a:solidFill>
              </a:rPr>
              <a:t>ubezpieczeń społecznych</a:t>
            </a:r>
            <a:r>
              <a:rPr lang="pl-PL" sz="3200" dirty="0">
                <a:solidFill>
                  <a:srgbClr val="222222"/>
                </a:solidFill>
              </a:rPr>
              <a:t> w </a:t>
            </a:r>
            <a:r>
              <a:rPr lang="pl-PL" sz="3200" dirty="0">
                <a:solidFill>
                  <a:srgbClr val="0B0080"/>
                </a:solidFill>
              </a:rPr>
              <a:t>Polsce</a:t>
            </a:r>
            <a:r>
              <a:rPr lang="pl-PL" sz="3200" dirty="0">
                <a:solidFill>
                  <a:srgbClr val="222222"/>
                </a:solidFill>
              </a:rPr>
              <a:t>. Jest jednostką sektora finansów publicznych.</a:t>
            </a:r>
            <a:endParaRPr lang="pl-PL" sz="3200" dirty="0"/>
          </a:p>
          <a:p>
            <a:r>
              <a:rPr lang="pl-PL" sz="3200" dirty="0">
                <a:solidFill>
                  <a:srgbClr val="222222"/>
                </a:solidFill>
              </a:rPr>
              <a:t>Zakres działania, zadania i funkcjonowanie Zakładu Ubezpieczeń Społecznych określają art. 66-72 ustawy z dnia 13 października 1998 roku o systemie ubezpieczeń społecznych oraz statut ZUS.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4381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1209675" y="637147"/>
            <a:ext cx="9817393" cy="5522353"/>
          </a:xfrm>
        </p:spPr>
      </p:pic>
    </p:spTree>
    <p:extLst>
      <p:ext uri="{BB962C8B-B14F-4D97-AF65-F5344CB8AC3E}">
        <p14:creationId xmlns:p14="http://schemas.microsoft.com/office/powerpoint/2010/main" val="2506548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Kiedy powstał </a:t>
            </a:r>
            <a:r>
              <a:rPr lang="pl-PL" dirty="0" err="1"/>
              <a:t>zus</a:t>
            </a:r>
            <a:r>
              <a:rPr lang="pl-PL" dirty="0"/>
              <a:t>?</a:t>
            </a:r>
            <a:br>
              <a:rPr lang="pl-PL" dirty="0"/>
            </a:br>
            <a:br>
              <a:rPr lang="pl-PL" dirty="0"/>
            </a:br>
            <a:endParaRPr lang="pl-PL" dirty="0">
              <a:latin typeface="Gill Sans M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505638210"/>
              </p:ext>
            </p:extLst>
          </p:nvPr>
        </p:nvSpPr>
        <p:spPr/>
        <p:txBody>
          <a:bodyPr/>
          <a:lstStyle/>
          <a:p>
            <a:r>
              <a:rPr lang="pl-PL" dirty="0">
                <a:solidFill>
                  <a:srgbClr val="222222"/>
                </a:solidFill>
              </a:rPr>
              <a:t>Zakład Ubezpieczeń Społecznych został utworzony w 1934 roku po kilkuletnim procesie reformowania systemu ubezpieczeń społecznych. ZUS powstał na mocy ustawy z dnia 28 marca 1933 r. o ubezpieczeniu społecznym i rozporządzenia prezydenta RP z dnia 24 października 1934 roku o zmianie ustawy o ubezpieczeniu społecznym. Rozporządzenie to doprowadziło do połączenia 5 instytucji (</a:t>
            </a:r>
            <a:r>
              <a:rPr lang="pl-PL" i="1" dirty="0">
                <a:solidFill>
                  <a:srgbClr val="222222"/>
                </a:solidFill>
              </a:rPr>
              <a:t>Izby Ubezpieczeń Społecznych, Zakładu Ubezpieczenia na Wypadek Choroby, Zakładu Ubezpieczenia od Wypadków, Zakładu Ubezpieczeń Pracowników Umysłowych, Zakładu Ubezpieczenia Emerytalnego Robotników</a:t>
            </a:r>
            <a:r>
              <a:rPr lang="pl-PL" dirty="0">
                <a:solidFill>
                  <a:srgbClr val="222222"/>
                </a:solidFill>
              </a:rPr>
              <a:t>)    w jeden podmiot, nazwany Zakładem Ubezpieczeń Społecznych.</a:t>
            </a:r>
          </a:p>
        </p:txBody>
      </p:sp>
    </p:spTree>
    <p:extLst>
      <p:ext uri="{BB962C8B-B14F-4D97-AF65-F5344CB8AC3E}">
        <p14:creationId xmlns:p14="http://schemas.microsoft.com/office/powerpoint/2010/main" val="1776477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Kto założył </a:t>
            </a:r>
            <a:r>
              <a:rPr lang="pl-PL" dirty="0" err="1"/>
              <a:t>zus</a:t>
            </a:r>
            <a:r>
              <a:rPr lang="pl-PL" dirty="0"/>
              <a:t>?</a:t>
            </a:r>
            <a:br>
              <a:rPr lang="pl-PL" dirty="0"/>
            </a:br>
            <a:endParaRPr lang="pl-PL" dirty="0">
              <a:latin typeface="Gill Sans M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699824519"/>
              </p:ext>
            </p:extLst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  <a:latin typeface="Gill Sans MT"/>
              </a:rPr>
              <a:t>ZUS wymyślił Józef Piłsudski 11 stycznia 1919 roku. </a:t>
            </a:r>
            <a:r>
              <a:rPr lang="pl-PL" dirty="0">
                <a:latin typeface="Arial"/>
                <a:cs typeface="Arial"/>
              </a:rPr>
              <a:t>Ustawa sprzed 95 lat gwarantowała pracownikom i ich rodzinom pomoc lekarską, leczenie szpitalne i zasiłek chorobowy. W 1924 roku wprowadzono przepisy o ubezpieczeniu na wypadek braku pracy, a trzy lata później - jednolite ubezpieczenie pracowników umysłowych. W 1933 roku doszły ubezpieczenia na wypadek niezdolności do pracy lub śmierci  w wyniku wypadku przy pracy lub choroby zawodowej. Dzięki tym aktom prawnym nastąpiło ujednolicenie bardzo zróżnicowanego ustawodawstwa ubezpieczeniowego, w dużej mierze będącego pozostałością po zaborach.</a:t>
            </a:r>
          </a:p>
        </p:txBody>
      </p:sp>
    </p:spTree>
    <p:extLst>
      <p:ext uri="{BB962C8B-B14F-4D97-AF65-F5344CB8AC3E}">
        <p14:creationId xmlns:p14="http://schemas.microsoft.com/office/powerpoint/2010/main" val="2728780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951006502"/>
              </p:ext>
            </p:extLst>
          </p:nvPr>
        </p:nvSpPr>
        <p:spPr/>
        <p:txBody>
          <a:bodyPr/>
          <a:lstStyle/>
          <a:p>
            <a:r>
              <a:rPr lang="pl-PL" dirty="0"/>
              <a:t>Natomiast na Ziemi Tarnogórskiej żywa była tradycja Kas Chorych związanych z miastem Gwarków.</a:t>
            </a:r>
          </a:p>
        </p:txBody>
      </p:sp>
    </p:spTree>
    <p:extLst>
      <p:ext uri="{BB962C8B-B14F-4D97-AF65-F5344CB8AC3E}">
        <p14:creationId xmlns:p14="http://schemas.microsoft.com/office/powerpoint/2010/main" val="2029654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Kasa chorych</a:t>
            </a:r>
            <a:endParaRPr lang="pl-PL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rgbClr val="222222"/>
                </a:solidFill>
              </a:rPr>
              <a:t> Nazwa instytucji ubezpieczeniowo-finansowych, których celem było zapewnienie finansowania opieki zdrowotnej ich członkom. Nazwa w </a:t>
            </a:r>
            <a:r>
              <a:rPr lang="pl-PL" dirty="0">
                <a:solidFill>
                  <a:srgbClr val="0B0080"/>
                </a:solidFill>
              </a:rPr>
              <a:t>języku polskim</a:t>
            </a:r>
            <a:r>
              <a:rPr lang="pl-PL" dirty="0">
                <a:solidFill>
                  <a:srgbClr val="222222"/>
                </a:solidFill>
              </a:rPr>
              <a:t> pochodzi z </a:t>
            </a:r>
            <a:r>
              <a:rPr lang="pl-PL" dirty="0">
                <a:solidFill>
                  <a:srgbClr val="0B0080"/>
                </a:solidFill>
              </a:rPr>
              <a:t>języka niemieckiego</a:t>
            </a:r>
            <a:r>
              <a:rPr lang="pl-PL" dirty="0">
                <a:solidFill>
                  <a:srgbClr val="222222"/>
                </a:solidFill>
              </a:rPr>
              <a:t> i jest kalką językową oryginalnego niemieckiego wyrażenia </a:t>
            </a:r>
            <a:r>
              <a:rPr lang="pl-PL" i="1" dirty="0" err="1">
                <a:solidFill>
                  <a:srgbClr val="222222"/>
                </a:solidFill>
              </a:rPr>
              <a:t>Krankenkasse</a:t>
            </a:r>
            <a:r>
              <a:rPr lang="pl-PL" dirty="0">
                <a:solidFill>
                  <a:srgbClr val="222222"/>
                </a:solidFill>
              </a:rPr>
              <a:t>.</a:t>
            </a:r>
          </a:p>
          <a:p>
            <a:r>
              <a:rPr lang="pl-PL" dirty="0">
                <a:solidFill>
                  <a:srgbClr val="222222"/>
                </a:solidFill>
              </a:rPr>
              <a:t>Do </a:t>
            </a:r>
            <a:r>
              <a:rPr lang="pl-PL" dirty="0">
                <a:solidFill>
                  <a:srgbClr val="0B0080"/>
                </a:solidFill>
              </a:rPr>
              <a:t>Polski</a:t>
            </a:r>
            <a:r>
              <a:rPr lang="pl-PL" dirty="0">
                <a:solidFill>
                  <a:srgbClr val="222222"/>
                </a:solidFill>
              </a:rPr>
              <a:t> termin ten przywędrował bezpośrednio z </a:t>
            </a:r>
            <a:r>
              <a:rPr lang="pl-PL" dirty="0">
                <a:solidFill>
                  <a:srgbClr val="0B0080"/>
                </a:solidFill>
              </a:rPr>
              <a:t>Niemiec</a:t>
            </a:r>
            <a:r>
              <a:rPr lang="pl-PL" dirty="0">
                <a:solidFill>
                  <a:srgbClr val="222222"/>
                </a:solidFill>
              </a:rPr>
              <a:t> i funkcjonował jako oficjalna nazwa ubezpieczenia zdrowotnego w okresie dwudziestolecia międzywojennego w latach 1919–1933 oraz współcześnie w III Rzeczypospolitej jako nazwa płatnika w latach 1997–2003.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634878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0</TotalTime>
  <Words>0</Words>
  <Application>Microsoft Office PowerPoint</Application>
  <PresentationFormat>Widescreen</PresentationFormat>
  <Paragraphs>0</Paragraphs>
  <Slides>26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Gallery</vt:lpstr>
      <vt:lpstr>Rola zus-u w społeczeństwie </vt:lpstr>
      <vt:lpstr>Inspiracją do podjęcia się realizacji tego projektu była tematyka warsztatów, zrealizowanych w naszej szkole przez pana wrońskiego, inspektora zakładu ubezpieczeń społecznych w zabrzu. Tematem była rola  i istnienie zus-u w naszym kraju.   </vt:lpstr>
      <vt:lpstr>PowerPoint Presentation</vt:lpstr>
      <vt:lpstr>CO TO JEST ZUS? </vt:lpstr>
      <vt:lpstr>PowerPoint Presentation</vt:lpstr>
      <vt:lpstr>Kiedy powstał zus?  </vt:lpstr>
      <vt:lpstr>Kto założył zus? </vt:lpstr>
      <vt:lpstr>PowerPoint Presentation</vt:lpstr>
      <vt:lpstr>Kasa chorych</vt:lpstr>
      <vt:lpstr>PowerPoint Presentation</vt:lpstr>
      <vt:lpstr>PowerPoint Presentation</vt:lpstr>
      <vt:lpstr>PowerPoint Presentation</vt:lpstr>
      <vt:lpstr>Dziś:</vt:lpstr>
      <vt:lpstr>Kopalnie srebra </vt:lpstr>
      <vt:lpstr>PowerPoint Presentation</vt:lpstr>
      <vt:lpstr>PowerPoint Presentation</vt:lpstr>
      <vt:lpstr>Gmach dzwnej siedziby ogólno miejscowej kasy chorych.</vt:lpstr>
      <vt:lpstr>PowerPoint Presentation</vt:lpstr>
      <vt:lpstr>Od 1930 roku nowa siedziba kasy chorych </vt:lpstr>
      <vt:lpstr>Kasy chorych w tarnowskich górach dawniej :  </vt:lpstr>
      <vt:lpstr>PowerPoint Presentation</vt:lpstr>
      <vt:lpstr>PowerPoint Presentation</vt:lpstr>
      <vt:lpstr>PowerPoint Presentation</vt:lpstr>
      <vt:lpstr>PowerPoint Presentation</vt:lpstr>
      <vt:lpstr>Kabaret o zusie </vt:lpstr>
      <vt:lpstr>Dziękujemy za uwagę.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17</cp:revision>
  <dcterms:created xsi:type="dcterms:W3CDTF">2016-01-13T19:04:32Z</dcterms:created>
  <dcterms:modified xsi:type="dcterms:W3CDTF">2017-06-21T14:09:11Z</dcterms:modified>
</cp:coreProperties>
</file>